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Default ContentType="image/x-emf" Extension="emf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y="6858000" cx="12192000"/>
  <p:notesSz cx="6858000" cy="9144000"/>
  <p:defaultTextStyle>
    <a:defPPr lvl="0">
      <a:defRPr lang="fr-FR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7.xml"/><Relationship Id="rId11" Type="http://schemas.openxmlformats.org/officeDocument/2006/relationships/slide" Target="slides/slide8.xml"/><Relationship Id="rId22" Type="http://schemas.openxmlformats.org/officeDocument/2006/relationships/slide" Target="slides/slide19.xml"/><Relationship Id="rId10" Type="http://schemas.openxmlformats.org/officeDocument/2006/relationships/slide" Target="slides/slide7.xml"/><Relationship Id="rId21" Type="http://schemas.openxmlformats.org/officeDocument/2006/relationships/slide" Target="slides/slide18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23" Type="http://schemas.openxmlformats.org/officeDocument/2006/relationships/slide" Target="slides/slide20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6" Type="http://schemas.openxmlformats.org/officeDocument/2006/relationships/slide" Target="slides/slide3.xml"/><Relationship Id="rId18" Type="http://schemas.openxmlformats.org/officeDocument/2006/relationships/slide" Target="slides/slide15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6A27-B304-47B3-B6CA-E1B37BF91741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64F-CE89-4076-9219-79C2A220E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44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6A27-B304-47B3-B6CA-E1B37BF91741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64F-CE89-4076-9219-79C2A220E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982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6A27-B304-47B3-B6CA-E1B37BF91741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64F-CE89-4076-9219-79C2A220E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405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-angles-build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204700" cy="6871192"/>
          </a:xfrm>
          <a:prstGeom prst="rect">
            <a:avLst/>
          </a:prstGeom>
        </p:spPr>
      </p:pic>
      <p:pic>
        <p:nvPicPr>
          <p:cNvPr id="12" name="Picture 11" descr="BlueBar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554480"/>
            <a:ext cx="10833100" cy="196560"/>
          </a:xfrm>
          <a:prstGeom prst="rect">
            <a:avLst/>
          </a:prstGeom>
        </p:spPr>
      </p:pic>
      <p:sp>
        <p:nvSpPr>
          <p:cNvPr id="6" name="Rectangle 46"/>
          <p:cNvSpPr>
            <a:spLocks noChangeArrowheads="1"/>
          </p:cNvSpPr>
          <p:nvPr userDrawn="1"/>
        </p:nvSpPr>
        <p:spPr bwMode="auto">
          <a:xfrm>
            <a:off x="137635" y="6618565"/>
            <a:ext cx="3635375" cy="182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en-US" sz="800" b="0" i="0" dirty="0">
                <a:solidFill>
                  <a:srgbClr val="828282"/>
                </a:solidFill>
                <a:latin typeface="Arial"/>
                <a:cs typeface="Arial"/>
              </a:rPr>
              <a:t>© Global Knowledge Training LLC. All rights reserved.</a:t>
            </a:r>
          </a:p>
        </p:txBody>
      </p:sp>
      <p:sp>
        <p:nvSpPr>
          <p:cNvPr id="7" name="Rectangle 47"/>
          <p:cNvSpPr>
            <a:spLocks noChangeArrowheads="1"/>
          </p:cNvSpPr>
          <p:nvPr userDrawn="1"/>
        </p:nvSpPr>
        <p:spPr bwMode="auto">
          <a:xfrm>
            <a:off x="8646055" y="6618565"/>
            <a:ext cx="3402012" cy="182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800" b="0" i="0" dirty="0">
                <a:solidFill>
                  <a:srgbClr val="828282"/>
                </a:solidFill>
                <a:latin typeface="Arial"/>
                <a:cs typeface="Arial"/>
              </a:rPr>
              <a:t>Page </a:t>
            </a:r>
            <a:fld id="{6EAC93CE-1D0D-4A68-A4A6-5FE5963FC94C}" type="slidenum">
              <a:rPr lang="en-US" altLang="en-US" sz="800" b="0" i="0">
                <a:solidFill>
                  <a:srgbClr val="828282"/>
                </a:solidFill>
                <a:latin typeface="Arial"/>
                <a:cs typeface="Arial"/>
              </a:rPr>
              <a:pPr algn="r" eaLnBrk="1" hangingPunct="1"/>
              <a:t>‹N°›</a:t>
            </a:fld>
            <a:endParaRPr lang="en-US" altLang="en-US" sz="800" b="0" i="0" dirty="0">
              <a:solidFill>
                <a:srgbClr val="828282"/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2680951" y="635000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17409" y="285750"/>
            <a:ext cx="9710323" cy="1320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lnSpc>
                <a:spcPts val="4320"/>
              </a:lnSpc>
              <a:spcAft>
                <a:spcPts val="0"/>
              </a:spcAft>
              <a:defRPr sz="4000" b="0" i="0" cap="none" spc="0">
                <a:solidFill>
                  <a:srgbClr val="002060"/>
                </a:solidFill>
                <a:latin typeface="Arial"/>
                <a:cs typeface="Arial"/>
              </a:defRPr>
            </a:lvl1pPr>
          </a:lstStyle>
          <a:p>
            <a:r>
              <a:rPr lang="fr-FR" noProof="0" dirty="0"/>
              <a:t>Liste à puces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17407" y="1879600"/>
            <a:ext cx="11185408" cy="4749800"/>
          </a:xfrm>
          <a:prstGeom prst="rect">
            <a:avLst/>
          </a:prstGeom>
        </p:spPr>
        <p:txBody>
          <a:bodyPr lIns="0" tIns="0" rIns="0" bIns="0"/>
          <a:lstStyle>
            <a:lvl1pPr marL="457200" indent="-457200">
              <a:lnSpc>
                <a:spcPct val="9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  <a:defRPr b="0" i="0">
                <a:solidFill>
                  <a:srgbClr val="002060"/>
                </a:solidFill>
                <a:latin typeface="Arial"/>
                <a:cs typeface="Arial"/>
              </a:defRPr>
            </a:lvl1pPr>
            <a:lvl2pPr marL="715963" indent="-263525">
              <a:lnSpc>
                <a:spcPct val="90000"/>
              </a:lnSpc>
              <a:buClr>
                <a:schemeClr val="accent2"/>
              </a:buClr>
              <a:defRPr b="0" i="0">
                <a:solidFill>
                  <a:srgbClr val="002060"/>
                </a:solidFill>
                <a:latin typeface="Arial"/>
                <a:cs typeface="Arial"/>
              </a:defRPr>
            </a:lvl2pPr>
            <a:lvl3pPr marL="1082675" indent="-279400">
              <a:lnSpc>
                <a:spcPct val="90000"/>
              </a:lnSpc>
              <a:buClr>
                <a:schemeClr val="accent2"/>
              </a:buClr>
              <a:defRPr b="0" i="0">
                <a:solidFill>
                  <a:srgbClr val="002060"/>
                </a:solidFill>
                <a:latin typeface="Arial"/>
                <a:cs typeface="Arial"/>
              </a:defRPr>
            </a:lvl3pPr>
            <a:lvl4pPr marL="1524000" indent="-280988">
              <a:lnSpc>
                <a:spcPct val="9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 b="0" i="0">
                <a:solidFill>
                  <a:srgbClr val="002060"/>
                </a:solidFill>
                <a:latin typeface="Arial"/>
                <a:cs typeface="Arial"/>
              </a:defRPr>
            </a:lvl4pPr>
            <a:lvl5pPr marL="1431925" indent="-292100">
              <a:lnSpc>
                <a:spcPct val="9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 b="0" i="0">
                <a:solidFill>
                  <a:srgbClr val="002060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styles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499610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6A27-B304-47B3-B6CA-E1B37BF91741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64F-CE89-4076-9219-79C2A220E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890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6A27-B304-47B3-B6CA-E1B37BF91741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64F-CE89-4076-9219-79C2A220E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2299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6A27-B304-47B3-B6CA-E1B37BF91741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64F-CE89-4076-9219-79C2A220E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41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6A27-B304-47B3-B6CA-E1B37BF91741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64F-CE89-4076-9219-79C2A220E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983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6A27-B304-47B3-B6CA-E1B37BF91741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64F-CE89-4076-9219-79C2A220E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29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6A27-B304-47B3-B6CA-E1B37BF91741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64F-CE89-4076-9219-79C2A220E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566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6A27-B304-47B3-B6CA-E1B37BF91741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64F-CE89-4076-9219-79C2A220E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879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6A27-B304-47B3-B6CA-E1B37BF91741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9464F-CE89-4076-9219-79C2A220E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6968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F6A27-B304-47B3-B6CA-E1B37BF91741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9464F-CE89-4076-9219-79C2A220E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6855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Complément MAVEN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36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Construction logicielle avec </a:t>
            </a:r>
            <a:r>
              <a:rPr lang="fr-FR" dirty="0" err="1" smtClean="0"/>
              <a:t>Maven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err="1" smtClean="0"/>
              <a:t>Resultat</a:t>
            </a:r>
            <a:endParaRPr lang="fr-FR" dirty="0" smtClean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2794" t="10569" r="4816" b="17631"/>
          <a:stretch/>
        </p:blipFill>
        <p:spPr>
          <a:xfrm>
            <a:off x="1324229" y="1700679"/>
            <a:ext cx="10044954" cy="492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2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Construction logicielle avec </a:t>
            </a:r>
            <a:r>
              <a:rPr lang="fr-FR" dirty="0" err="1" smtClean="0"/>
              <a:t>Maven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Projet multi-modules et Eclipse</a:t>
            </a:r>
            <a:endParaRPr lang="fr-FR" dirty="0" smtClean="0">
              <a:solidFill>
                <a:srgbClr val="FF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55220" b="15473"/>
          <a:stretch/>
        </p:blipFill>
        <p:spPr>
          <a:xfrm>
            <a:off x="632022" y="1708277"/>
            <a:ext cx="4652683" cy="493775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r="51912" b="42153"/>
          <a:stretch/>
        </p:blipFill>
        <p:spPr>
          <a:xfrm>
            <a:off x="5809129" y="2099414"/>
            <a:ext cx="5862918" cy="396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Construction logicielle avec </a:t>
            </a:r>
            <a:r>
              <a:rPr lang="fr-FR" dirty="0" err="1" smtClean="0"/>
              <a:t>Maven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Projet multi-modules et Eclipse</a:t>
            </a:r>
            <a:endParaRPr lang="fr-FR" dirty="0" smtClean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8125" b="51765"/>
          <a:stretch/>
        </p:blipFill>
        <p:spPr>
          <a:xfrm>
            <a:off x="228600" y="2549892"/>
            <a:ext cx="3886200" cy="330630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r="42316" b="46861"/>
          <a:stretch/>
        </p:blipFill>
        <p:spPr>
          <a:xfrm>
            <a:off x="4639235" y="2381804"/>
            <a:ext cx="7032812" cy="364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3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Construction logicielle avec </a:t>
            </a:r>
            <a:r>
              <a:rPr lang="fr-FR" dirty="0" err="1" smtClean="0"/>
              <a:t>Maven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Projet multi-modules et Eclipse</a:t>
            </a:r>
            <a:endParaRPr lang="fr-FR" dirty="0" smtClean="0">
              <a:solidFill>
                <a:srgbClr val="FF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1" r="55788" b="48058"/>
          <a:stretch/>
        </p:blipFill>
        <p:spPr>
          <a:xfrm>
            <a:off x="-19701" y="2072520"/>
            <a:ext cx="5392271" cy="357524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r="48382" b="25675"/>
          <a:stretch/>
        </p:blipFill>
        <p:spPr>
          <a:xfrm>
            <a:off x="5661212" y="1736344"/>
            <a:ext cx="6293224" cy="50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6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Construction logicielle avec </a:t>
            </a:r>
            <a:r>
              <a:rPr lang="fr-FR" dirty="0" err="1" smtClean="0"/>
              <a:t>Maven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Projet multi-modules et Eclipse</a:t>
            </a:r>
            <a:endParaRPr lang="fr-FR" dirty="0" smtClean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10" t="13119" r="38456" b="14492"/>
          <a:stretch/>
        </p:blipFill>
        <p:spPr>
          <a:xfrm>
            <a:off x="1936377" y="1721223"/>
            <a:ext cx="7490012" cy="496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4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Construction logicielle avec </a:t>
            </a:r>
            <a:r>
              <a:rPr lang="fr-FR" dirty="0" err="1" smtClean="0"/>
              <a:t>Maven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Projet multi-modules et Eclipse</a:t>
            </a:r>
            <a:endParaRPr lang="fr-FR" dirty="0" smtClean="0">
              <a:solidFill>
                <a:srgbClr val="FF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37426" b="50448"/>
          <a:stretch/>
        </p:blipFill>
        <p:spPr>
          <a:xfrm>
            <a:off x="70414" y="2267203"/>
            <a:ext cx="7629099" cy="339662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r="78395" b="40095"/>
          <a:stretch/>
        </p:blipFill>
        <p:spPr>
          <a:xfrm>
            <a:off x="8529850" y="1912361"/>
            <a:ext cx="2634018" cy="410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0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Construction logicielle avec </a:t>
            </a:r>
            <a:r>
              <a:rPr lang="fr-FR" dirty="0" err="1" smtClean="0"/>
              <a:t>Maven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Projet multi-modules et Eclipse</a:t>
            </a:r>
            <a:endParaRPr lang="fr-FR" dirty="0" smtClean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4627" t="12320" r="22649" b="49054"/>
          <a:stretch/>
        </p:blipFill>
        <p:spPr>
          <a:xfrm>
            <a:off x="1774208" y="2456597"/>
            <a:ext cx="8250491" cy="339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Construction logicielle avec </a:t>
            </a:r>
            <a:r>
              <a:rPr lang="fr-FR" dirty="0" err="1" smtClean="0"/>
              <a:t>Maven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Projet multi-modules et Eclipse</a:t>
            </a:r>
            <a:endParaRPr lang="fr-FR" dirty="0" smtClean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5299" t="12917" r="23097" b="34918"/>
          <a:stretch/>
        </p:blipFill>
        <p:spPr>
          <a:xfrm>
            <a:off x="750628" y="2224585"/>
            <a:ext cx="6291618" cy="357571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r="78060" b="43479"/>
          <a:stretch/>
        </p:blipFill>
        <p:spPr>
          <a:xfrm>
            <a:off x="8147713" y="2075296"/>
            <a:ext cx="2674961" cy="387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0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Construction logicielle avec </a:t>
            </a:r>
            <a:r>
              <a:rPr lang="fr-FR" dirty="0" err="1" smtClean="0"/>
              <a:t>Maven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Projet multi-modules et Eclipse</a:t>
            </a:r>
            <a:endParaRPr lang="fr-FR" dirty="0" smtClean="0">
              <a:solidFill>
                <a:srgbClr val="FF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12320" r="22313" b="59009"/>
          <a:stretch/>
        </p:blipFill>
        <p:spPr>
          <a:xfrm>
            <a:off x="1160060" y="4517406"/>
            <a:ext cx="9471546" cy="196527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t="11324" r="22537" b="61001"/>
          <a:stretch/>
        </p:blipFill>
        <p:spPr>
          <a:xfrm>
            <a:off x="1160060" y="2174874"/>
            <a:ext cx="9444251" cy="189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7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Construction logicielle avec </a:t>
            </a:r>
            <a:r>
              <a:rPr lang="fr-FR" dirty="0" err="1" smtClean="0"/>
              <a:t>Maven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Projet multi-modules et Eclipse</a:t>
            </a:r>
            <a:endParaRPr lang="fr-FR" dirty="0" smtClean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59589" b="50846"/>
          <a:stretch/>
        </p:blipFill>
        <p:spPr>
          <a:xfrm>
            <a:off x="1" y="1606550"/>
            <a:ext cx="4926842" cy="336932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4850" t="12519" r="21978" b="56620"/>
          <a:stretch/>
        </p:blipFill>
        <p:spPr>
          <a:xfrm>
            <a:off x="5268036" y="1606550"/>
            <a:ext cx="6482688" cy="211540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24963" t="12320" r="23097" b="56222"/>
          <a:stretch/>
        </p:blipFill>
        <p:spPr>
          <a:xfrm>
            <a:off x="5343099" y="3291212"/>
            <a:ext cx="6332562" cy="215634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l="24962" t="12718" r="23545" b="70159"/>
          <a:stretch/>
        </p:blipFill>
        <p:spPr>
          <a:xfrm>
            <a:off x="5372570" y="5547813"/>
            <a:ext cx="6277970" cy="11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3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Construction logicielle avec </a:t>
            </a:r>
            <a:r>
              <a:rPr lang="fr-FR" dirty="0" err="1" smtClean="0"/>
              <a:t>Maven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Projet </a:t>
            </a:r>
            <a:r>
              <a:rPr lang="fr-FR" dirty="0" smtClean="0"/>
              <a:t>multi-modules</a:t>
            </a:r>
            <a:endParaRPr lang="fr-FR" dirty="0" smtClean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3824" t="38034" r="26433" b="44115"/>
          <a:stretch/>
        </p:blipFill>
        <p:spPr>
          <a:xfrm>
            <a:off x="1097476" y="1855694"/>
            <a:ext cx="9130256" cy="184224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6728" t="22340" r="45846" b="13512"/>
          <a:stretch/>
        </p:blipFill>
        <p:spPr>
          <a:xfrm>
            <a:off x="3443839" y="3697942"/>
            <a:ext cx="4126855" cy="313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5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Construction logicielle avec </a:t>
            </a:r>
            <a:r>
              <a:rPr lang="fr-FR" dirty="0" err="1" smtClean="0"/>
              <a:t>Maven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Projet multi-modules et Eclipse</a:t>
            </a:r>
            <a:endParaRPr lang="fr-FR" dirty="0" smtClean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12916" r="54104" b="13416"/>
          <a:stretch/>
        </p:blipFill>
        <p:spPr>
          <a:xfrm>
            <a:off x="40944" y="1592902"/>
            <a:ext cx="5595582" cy="504967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-112" t="16103" r="74701" b="15207"/>
          <a:stretch/>
        </p:blipFill>
        <p:spPr>
          <a:xfrm>
            <a:off x="7129690" y="1770323"/>
            <a:ext cx="3098042" cy="47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3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Construction logicielle avec </a:t>
            </a:r>
            <a:r>
              <a:rPr lang="fr-FR" dirty="0" err="1" smtClean="0"/>
              <a:t>Maven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Projet </a:t>
            </a:r>
            <a:r>
              <a:rPr lang="fr-FR" dirty="0" smtClean="0"/>
              <a:t>multi-modules</a:t>
            </a:r>
            <a:endParaRPr lang="fr-FR" dirty="0" smtClean="0">
              <a:solidFill>
                <a:srgbClr val="FF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24045" t="71187" r="26543" b="9981"/>
          <a:stretch/>
        </p:blipFill>
        <p:spPr>
          <a:xfrm>
            <a:off x="1721222" y="1815351"/>
            <a:ext cx="7933766" cy="170009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24044" t="38818" r="26434" b="32541"/>
          <a:stretch/>
        </p:blipFill>
        <p:spPr>
          <a:xfrm>
            <a:off x="1721222" y="3724244"/>
            <a:ext cx="7933766" cy="25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9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Construction logicielle avec </a:t>
            </a:r>
            <a:r>
              <a:rPr lang="fr-FR" dirty="0" err="1" smtClean="0"/>
              <a:t>Maven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Projet </a:t>
            </a:r>
            <a:r>
              <a:rPr lang="fr-FR" dirty="0" smtClean="0"/>
              <a:t>multi-modules</a:t>
            </a:r>
            <a:endParaRPr lang="fr-FR" dirty="0" smtClean="0">
              <a:solidFill>
                <a:srgbClr val="FF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29559" t="24301" r="20919" b="62948"/>
          <a:stretch/>
        </p:blipFill>
        <p:spPr>
          <a:xfrm>
            <a:off x="820271" y="1869141"/>
            <a:ext cx="10403472" cy="150607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29449" t="24498" r="21139" b="63732"/>
          <a:stretch/>
        </p:blipFill>
        <p:spPr>
          <a:xfrm>
            <a:off x="820271" y="3637802"/>
            <a:ext cx="10403472" cy="13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2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Construction logicielle avec </a:t>
            </a:r>
            <a:r>
              <a:rPr lang="fr-FR" dirty="0" err="1" smtClean="0"/>
              <a:t>Maven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Dépendance entre module (</a:t>
            </a:r>
            <a:r>
              <a:rPr lang="fr-FR" dirty="0" err="1" smtClean="0"/>
              <a:t>ear</a:t>
            </a:r>
            <a:r>
              <a:rPr lang="fr-FR" dirty="0" smtClean="0"/>
              <a:t>)</a:t>
            </a:r>
            <a:endParaRPr lang="fr-FR" dirty="0" smtClean="0">
              <a:solidFill>
                <a:srgbClr val="FF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-221" t="12139" r="34816" b="48626"/>
          <a:stretch/>
        </p:blipFill>
        <p:spPr>
          <a:xfrm>
            <a:off x="900952" y="1896035"/>
            <a:ext cx="9529059" cy="321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3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Construction logicielle avec </a:t>
            </a:r>
            <a:r>
              <a:rPr lang="fr-FR" dirty="0" err="1" smtClean="0"/>
              <a:t>Maven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Dépendance entre module (</a:t>
            </a:r>
            <a:r>
              <a:rPr lang="fr-FR" dirty="0" err="1" smtClean="0"/>
              <a:t>ear</a:t>
            </a:r>
            <a:r>
              <a:rPr lang="fr-FR" dirty="0" smtClean="0"/>
              <a:t>)</a:t>
            </a:r>
            <a:endParaRPr lang="fr-FR" dirty="0" smtClean="0">
              <a:solidFill>
                <a:srgbClr val="FF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6838" t="12139" r="32169" b="21947"/>
          <a:stretch/>
        </p:blipFill>
        <p:spPr>
          <a:xfrm>
            <a:off x="1842243" y="1775012"/>
            <a:ext cx="7987553" cy="485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3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Construction logicielle avec </a:t>
            </a:r>
            <a:r>
              <a:rPr lang="fr-FR" dirty="0" err="1" smtClean="0"/>
              <a:t>Maven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Dépendance entre module (</a:t>
            </a:r>
            <a:r>
              <a:rPr lang="fr-FR" dirty="0" err="1" smtClean="0"/>
              <a:t>ear</a:t>
            </a:r>
            <a:r>
              <a:rPr lang="fr-FR" dirty="0" smtClean="0"/>
              <a:t>)</a:t>
            </a:r>
            <a:endParaRPr lang="fr-FR" dirty="0" smtClean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5514" t="12531" r="43750" b="41761"/>
          <a:stretch/>
        </p:blipFill>
        <p:spPr>
          <a:xfrm>
            <a:off x="1237129" y="1949823"/>
            <a:ext cx="7355542" cy="37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6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Construction logicielle avec </a:t>
            </a:r>
            <a:r>
              <a:rPr lang="fr-FR" dirty="0" err="1" smtClean="0"/>
              <a:t>Maven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Dépendance entre module (</a:t>
            </a:r>
            <a:r>
              <a:rPr lang="fr-FR" dirty="0" err="1" smtClean="0"/>
              <a:t>war</a:t>
            </a:r>
            <a:r>
              <a:rPr lang="fr-FR" dirty="0" smtClean="0"/>
              <a:t>)</a:t>
            </a:r>
            <a:endParaRPr lang="fr-FR" dirty="0" smtClean="0">
              <a:solidFill>
                <a:srgbClr val="FF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5625" t="12139" r="42868" b="32737"/>
          <a:stretch/>
        </p:blipFill>
        <p:spPr>
          <a:xfrm>
            <a:off x="1559857" y="1855695"/>
            <a:ext cx="7449671" cy="448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7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Construction logicielle avec </a:t>
            </a:r>
            <a:r>
              <a:rPr lang="fr-FR" dirty="0" err="1" smtClean="0"/>
              <a:t>Maven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Dépendance entre module (</a:t>
            </a:r>
            <a:r>
              <a:rPr lang="fr-FR" dirty="0" err="1" smtClean="0"/>
              <a:t>war</a:t>
            </a:r>
            <a:r>
              <a:rPr lang="fr-FR" dirty="0" smtClean="0"/>
              <a:t>)</a:t>
            </a:r>
            <a:endParaRPr lang="fr-FR" dirty="0" smtClean="0">
              <a:solidFill>
                <a:srgbClr val="FF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5625" t="12139" r="42868" b="32737"/>
          <a:stretch/>
        </p:blipFill>
        <p:spPr>
          <a:xfrm>
            <a:off x="1559857" y="1855695"/>
            <a:ext cx="7449671" cy="448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2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